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d104bc4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5d104bc4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5d104bc4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5d104bc4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276ff2a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276ff2a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615efd90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615efd90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5d104bc4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5d104bc4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276ff2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276ff2a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276ff2a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276ff2a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615efd9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615efd9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615efd9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615efd9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615efd9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615efd9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615efd90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615efd90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5d104bc4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5d104bc4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d104bc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5d104bc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5d104bc4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5d104bc4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6adf062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6adf062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5d104bc4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5d104bc4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33d8d1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33d8d1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d104bc4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d104bc4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615efd9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615efd9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615efd9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615efd9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d104bc4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d104bc4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5d104bc4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5d104bc4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5d104bc4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5d104bc4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ieeexplore.ieee.org/abstract/document/8926404" TargetMode="External"/><Relationship Id="rId4" Type="http://schemas.openxmlformats.org/officeDocument/2006/relationships/hyperlink" Target="https://ieeexplore.ieee.org/abstract/document/8926404" TargetMode="External"/><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ojs.aaai.org/index.php/AAAI/article/view/12043/1190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arxiv.org/abs/1702.03814" TargetMode="External"/><Relationship Id="rId4" Type="http://schemas.openxmlformats.org/officeDocument/2006/relationships/hyperlink" Target="https://ieeexplore.ieee.org/abstract/document/892640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ojs.aaai.org/index.php/AAAI/article/view/12043/1190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ojs.aaai.org/index.php/AAAI/article/view/12043/11902"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arxiv.org/abs/1702.03814" TargetMode="External"/><Relationship Id="rId4" Type="http://schemas.openxmlformats.org/officeDocument/2006/relationships/hyperlink" Target="https://arxiv.org/abs/1702.0381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ieeexplore.ieee.org/abstract/document/8926404" TargetMode="External"/><Relationship Id="rId4" Type="http://schemas.openxmlformats.org/officeDocument/2006/relationships/hyperlink" Target="https://ieeexplore.ieee.org/abstract/document/892640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390450" y="1618125"/>
            <a:ext cx="5506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00">
                <a:latin typeface="Lato"/>
                <a:ea typeface="Lato"/>
                <a:cs typeface="Lato"/>
                <a:sym typeface="Lato"/>
              </a:rPr>
              <a:t>Hero, Villain and Victim: Dissecting harmful memes for Semantic role labelling of entities</a:t>
            </a:r>
            <a:endParaRPr b="1" sz="2500">
              <a:latin typeface="Lato"/>
              <a:ea typeface="Lato"/>
              <a:cs typeface="Lato"/>
              <a:sym typeface="Lato"/>
            </a:endParaRPr>
          </a:p>
        </p:txBody>
      </p:sp>
      <p:sp>
        <p:nvSpPr>
          <p:cNvPr id="180" name="Google Shape;180;p25"/>
          <p:cNvSpPr txBox="1"/>
          <p:nvPr>
            <p:ph idx="1" type="subTitle"/>
          </p:nvPr>
        </p:nvSpPr>
        <p:spPr>
          <a:xfrm>
            <a:off x="5083950" y="3924925"/>
            <a:ext cx="4249800" cy="660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 sz="1612">
                <a:latin typeface="Montserrat"/>
                <a:ea typeface="Montserrat"/>
                <a:cs typeface="Montserrat"/>
                <a:sym typeface="Montserrat"/>
              </a:rPr>
              <a:t>By :</a:t>
            </a:r>
            <a:r>
              <a:rPr lang="en" sz="1612">
                <a:latin typeface="Montserrat"/>
                <a:ea typeface="Montserrat"/>
                <a:cs typeface="Montserrat"/>
                <a:sym typeface="Montserrat"/>
              </a:rPr>
              <a:t> </a:t>
            </a:r>
            <a:r>
              <a:rPr b="1" lang="en" sz="1612">
                <a:latin typeface="Montserrat"/>
                <a:ea typeface="Montserrat"/>
                <a:cs typeface="Montserrat"/>
                <a:sym typeface="Montserrat"/>
              </a:rPr>
              <a:t>Hanzalah Firdausi </a:t>
            </a:r>
            <a:endParaRPr b="1" sz="1612">
              <a:latin typeface="Montserrat"/>
              <a:ea typeface="Montserrat"/>
              <a:cs typeface="Montserrat"/>
              <a:sym typeface="Montserrat"/>
            </a:endParaRPr>
          </a:p>
          <a:p>
            <a:pPr indent="0" lvl="0" marL="0" rtl="0" algn="l">
              <a:lnSpc>
                <a:spcPct val="80000"/>
              </a:lnSpc>
              <a:spcBef>
                <a:spcPts val="0"/>
              </a:spcBef>
              <a:spcAft>
                <a:spcPts val="0"/>
              </a:spcAft>
              <a:buSzPts val="688"/>
              <a:buNone/>
            </a:pPr>
            <a:r>
              <a:rPr b="1" lang="en" sz="1612">
                <a:latin typeface="Montserrat"/>
                <a:ea typeface="Montserrat"/>
                <a:cs typeface="Montserrat"/>
                <a:sym typeface="Montserrat"/>
              </a:rPr>
              <a:t>        Harsh Vardhan Bhadhauriya</a:t>
            </a:r>
            <a:endParaRPr b="1" sz="1612">
              <a:latin typeface="Montserrat"/>
              <a:ea typeface="Montserrat"/>
              <a:cs typeface="Montserrat"/>
              <a:sym typeface="Montserrat"/>
            </a:endParaRPr>
          </a:p>
          <a:p>
            <a:pPr indent="0" lvl="0" marL="0" rtl="0" algn="l">
              <a:lnSpc>
                <a:spcPct val="80000"/>
              </a:lnSpc>
              <a:spcBef>
                <a:spcPts val="0"/>
              </a:spcBef>
              <a:spcAft>
                <a:spcPts val="0"/>
              </a:spcAft>
              <a:buSzPts val="688"/>
              <a:buNone/>
            </a:pPr>
            <a:r>
              <a:rPr b="1" lang="en" sz="1612">
                <a:latin typeface="Montserrat"/>
                <a:ea typeface="Montserrat"/>
                <a:cs typeface="Montserrat"/>
                <a:sym typeface="Montserrat"/>
              </a:rPr>
              <a:t>        Shreyansh Jain</a:t>
            </a:r>
            <a:endParaRPr b="1" sz="1612">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1633975" y="393750"/>
            <a:ext cx="2684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Related Works</a:t>
            </a:r>
            <a:endParaRPr b="1" sz="3000">
              <a:latin typeface="Lato"/>
              <a:ea typeface="Lato"/>
              <a:cs typeface="Lato"/>
              <a:sym typeface="Lato"/>
            </a:endParaRPr>
          </a:p>
        </p:txBody>
      </p:sp>
      <p:sp>
        <p:nvSpPr>
          <p:cNvPr id="236" name="Google Shape;236;p34"/>
          <p:cNvSpPr txBox="1"/>
          <p:nvPr/>
        </p:nvSpPr>
        <p:spPr>
          <a:xfrm>
            <a:off x="483300" y="1427400"/>
            <a:ext cx="22524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accent5"/>
                </a:solidFill>
                <a:latin typeface="Montserrat"/>
                <a:ea typeface="Montserrat"/>
                <a:cs typeface="Montserrat"/>
                <a:sym typeface="Montserrat"/>
                <a:hlinkClick r:id="rId3">
                  <a:extLst>
                    <a:ext uri="{A12FA001-AC4F-418D-AE19-62706E023703}">
                      <ahyp:hlinkClr val="tx"/>
                    </a:ext>
                  </a:extLst>
                </a:hlinkClick>
              </a:rPr>
              <a:t>E</a:t>
            </a:r>
            <a:r>
              <a:rPr b="1" lang="en" u="sng">
                <a:solidFill>
                  <a:schemeClr val="accent5"/>
                </a:solidFill>
                <a:latin typeface="Lato"/>
                <a:ea typeface="Lato"/>
                <a:cs typeface="Lato"/>
                <a:sym typeface="Lato"/>
                <a:hlinkClick r:id="rId4">
                  <a:extLst>
                    <a:ext uri="{A12FA001-AC4F-418D-AE19-62706E023703}">
                      <ahyp:hlinkClr val="tx"/>
                    </a:ext>
                  </a:extLst>
                </a:hlinkClick>
              </a:rPr>
              <a:t>ntity-sensitive attention and fusion network for entity-level multimodal sentiment classification</a:t>
            </a:r>
            <a:r>
              <a:rPr b="1" lang="en">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237" name="Google Shape;237;p34"/>
          <p:cNvPicPr preferRelativeResize="0"/>
          <p:nvPr/>
        </p:nvPicPr>
        <p:blipFill>
          <a:blip r:embed="rId5">
            <a:alphaModFix/>
          </a:blip>
          <a:stretch>
            <a:fillRect/>
          </a:stretch>
        </p:blipFill>
        <p:spPr>
          <a:xfrm>
            <a:off x="2954575" y="1427400"/>
            <a:ext cx="6016149" cy="328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1353550" y="651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Methodology</a:t>
            </a:r>
            <a:endParaRPr b="1" sz="3000">
              <a:latin typeface="Lato"/>
              <a:ea typeface="Lato"/>
              <a:cs typeface="Lato"/>
              <a:sym typeface="Lato"/>
            </a:endParaRPr>
          </a:p>
        </p:txBody>
      </p:sp>
      <p:sp>
        <p:nvSpPr>
          <p:cNvPr id="243" name="Google Shape;243;p35"/>
          <p:cNvSpPr txBox="1"/>
          <p:nvPr/>
        </p:nvSpPr>
        <p:spPr>
          <a:xfrm>
            <a:off x="1408775" y="1288900"/>
            <a:ext cx="7655700" cy="361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Baseline</a:t>
            </a:r>
            <a:r>
              <a:rPr lang="en">
                <a:solidFill>
                  <a:schemeClr val="lt1"/>
                </a:solidFill>
                <a:latin typeface="Lato"/>
                <a:ea typeface="Lato"/>
                <a:cs typeface="Lato"/>
                <a:sym typeface="Lato"/>
              </a:rPr>
              <a:t> Network:</a:t>
            </a:r>
            <a:endParaRPr>
              <a:solidFill>
                <a:schemeClr val="lt1"/>
              </a:solidFill>
              <a:latin typeface="Lato"/>
              <a:ea typeface="Lato"/>
              <a:cs typeface="Lato"/>
              <a:sym typeface="Lato"/>
            </a:endParaRPr>
          </a:p>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We simply use two LSTM and pass the OCR text from one and use the context it generates and pass it as the  hidden state to the other LSTM which takes entity as input.</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LSTM has two layers and a dropout of 0.5 is used for the purpose of regularisation.</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Visual features are not taken into consideration in </a:t>
            </a:r>
            <a:r>
              <a:rPr lang="en">
                <a:solidFill>
                  <a:schemeClr val="lt1"/>
                </a:solidFill>
                <a:latin typeface="Lato"/>
                <a:ea typeface="Lato"/>
                <a:cs typeface="Lato"/>
                <a:sym typeface="Lato"/>
              </a:rPr>
              <a:t>this</a:t>
            </a:r>
            <a:r>
              <a:rPr lang="en">
                <a:solidFill>
                  <a:schemeClr val="lt1"/>
                </a:solidFill>
                <a:latin typeface="Lato"/>
                <a:ea typeface="Lato"/>
                <a:cs typeface="Lato"/>
                <a:sym typeface="Lato"/>
              </a:rPr>
              <a:t> method.</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final output  </a:t>
            </a:r>
            <a:r>
              <a:rPr lang="en">
                <a:solidFill>
                  <a:schemeClr val="lt1"/>
                </a:solidFill>
                <a:latin typeface="Lato"/>
                <a:ea typeface="Lato"/>
                <a:cs typeface="Lato"/>
                <a:sym typeface="Lato"/>
              </a:rPr>
              <a:t>generated</a:t>
            </a:r>
            <a:r>
              <a:rPr lang="en">
                <a:solidFill>
                  <a:schemeClr val="lt1"/>
                </a:solidFill>
                <a:latin typeface="Lato"/>
                <a:ea typeface="Lato"/>
                <a:cs typeface="Lato"/>
                <a:sym typeface="Lato"/>
              </a:rPr>
              <a:t> by the second LSTM is then passed through a Linear Layer and softmax and cross entropy is used to train the model.</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Adam optimizer with weight decay is used to propagate the gradient and prevent model from overfitting.</a:t>
            </a:r>
            <a:endParaRPr>
              <a:solidFill>
                <a:schemeClr val="lt1"/>
              </a:solidFill>
              <a:latin typeface="Lato"/>
              <a:ea typeface="Lato"/>
              <a:cs typeface="Lato"/>
              <a:sym typeface="Lato"/>
            </a:endParaRPr>
          </a:p>
          <a:p>
            <a:pPr indent="0" lvl="0" marL="0" rtl="0" algn="l">
              <a:lnSpc>
                <a:spcPct val="150000"/>
              </a:lnSpc>
              <a:spcBef>
                <a:spcPts val="1200"/>
              </a:spcBef>
              <a:spcAft>
                <a:spcPts val="120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1264175" y="224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Methodology</a:t>
            </a:r>
            <a:endParaRPr b="1" sz="3000">
              <a:latin typeface="Lato"/>
              <a:ea typeface="Lato"/>
              <a:cs typeface="Lato"/>
              <a:sym typeface="Lato"/>
            </a:endParaRPr>
          </a:p>
        </p:txBody>
      </p:sp>
      <p:sp>
        <p:nvSpPr>
          <p:cNvPr id="249" name="Google Shape;249;p36"/>
          <p:cNvSpPr txBox="1"/>
          <p:nvPr/>
        </p:nvSpPr>
        <p:spPr>
          <a:xfrm>
            <a:off x="1323750" y="900125"/>
            <a:ext cx="7655700" cy="410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Co-attention Network</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The idea is based on using </a:t>
            </a:r>
            <a:r>
              <a:rPr lang="en" u="sng">
                <a:solidFill>
                  <a:schemeClr val="accent5"/>
                </a:solidFill>
                <a:latin typeface="Montserrat"/>
                <a:ea typeface="Montserrat"/>
                <a:cs typeface="Montserrat"/>
                <a:sym typeface="Montserrat"/>
                <a:hlinkClick r:id="rId3">
                  <a:extLst>
                    <a:ext uri="{A12FA001-AC4F-418D-AE19-62706E023703}">
                      <ahyp:hlinkClr val="tx"/>
                    </a:ext>
                  </a:extLst>
                </a:hlinkClick>
              </a:rPr>
              <a:t>Mention and Entity Description : Co-Attention for Entity Disambiguation</a:t>
            </a:r>
            <a:r>
              <a:rPr lang="en">
                <a:solidFill>
                  <a:schemeClr val="lt1"/>
                </a:solidFill>
                <a:latin typeface="Lato"/>
                <a:ea typeface="Lato"/>
                <a:cs typeface="Lato"/>
                <a:sym typeface="Lato"/>
              </a:rPr>
              <a:t> </a:t>
            </a:r>
            <a:r>
              <a:rPr lang="en">
                <a:solidFill>
                  <a:schemeClr val="lt1"/>
                </a:solidFill>
                <a:latin typeface="Lato"/>
                <a:ea typeface="Lato"/>
                <a:cs typeface="Lato"/>
                <a:sym typeface="Lato"/>
              </a:rPr>
              <a:t> as the attention model for the context and entity.</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Visual features are extracted using VGG-16.</a:t>
            </a:r>
            <a:endParaRPr>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text features are extracted separately for entity and OCR-text and co-attention is applied between entity and ocr-text and image vector and ocr-text.</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co-attention is applied on both the features and the concatenated features are passed through fully connected layer. </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Output  is computed and BCELoss is used to compute error and AdamW optimizer is used to propagate the gradient.</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have used distilbert for embeddings as well and swapped out Bi-LSTM with transformers as part of implementation of co-attention model.</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1353550" y="651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Methodology</a:t>
            </a:r>
            <a:endParaRPr b="1" sz="3000">
              <a:latin typeface="Lato"/>
              <a:ea typeface="Lato"/>
              <a:cs typeface="Lato"/>
              <a:sym typeface="Lato"/>
            </a:endParaRPr>
          </a:p>
        </p:txBody>
      </p:sp>
      <p:sp>
        <p:nvSpPr>
          <p:cNvPr id="255" name="Google Shape;255;p37"/>
          <p:cNvSpPr txBox="1"/>
          <p:nvPr/>
        </p:nvSpPr>
        <p:spPr>
          <a:xfrm>
            <a:off x="1299550" y="1527200"/>
            <a:ext cx="7655700" cy="394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BiMPM-MultiModal Network:</a:t>
            </a:r>
            <a:endParaRPr>
              <a:solidFill>
                <a:schemeClr val="lt1"/>
              </a:solidFill>
              <a:latin typeface="Lato"/>
              <a:ea typeface="Lato"/>
              <a:cs typeface="Lato"/>
              <a:sym typeface="Lato"/>
            </a:endParaRPr>
          </a:p>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The idea is based on using </a:t>
            </a:r>
            <a:r>
              <a:rPr lang="en">
                <a:solidFill>
                  <a:schemeClr val="accent5"/>
                </a:solidFill>
                <a:uFill>
                  <a:noFill/>
                </a:uFill>
                <a:latin typeface="Montserrat"/>
                <a:ea typeface="Montserrat"/>
                <a:cs typeface="Montserrat"/>
                <a:sym typeface="Montserrat"/>
                <a:hlinkClick r:id="rId3">
                  <a:extLst>
                    <a:ext uri="{A12FA001-AC4F-418D-AE19-62706E023703}">
                      <ahyp:hlinkClr val="tx"/>
                    </a:ext>
                  </a:extLst>
                </a:hlinkClick>
              </a:rPr>
              <a:t>Bilateral Multi-Perspective Matching for Natural Language Sentences</a:t>
            </a:r>
            <a:r>
              <a:rPr lang="en">
                <a:solidFill>
                  <a:schemeClr val="lt1"/>
                </a:solidFill>
                <a:latin typeface="Lato"/>
                <a:ea typeface="Lato"/>
                <a:cs typeface="Lato"/>
                <a:sym typeface="Lato"/>
              </a:rPr>
              <a:t> as the attention model for the context and entity.</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Visual features are extracted ResNet-152 as described in </a:t>
            </a:r>
            <a:r>
              <a:rPr lang="en">
                <a:solidFill>
                  <a:schemeClr val="accent5"/>
                </a:solidFill>
                <a:uFill>
                  <a:noFill/>
                </a:uFill>
                <a:latin typeface="Montserrat"/>
                <a:ea typeface="Montserrat"/>
                <a:cs typeface="Montserrat"/>
                <a:sym typeface="Montserrat"/>
                <a:hlinkClick r:id="rId4">
                  <a:extLst>
                    <a:ext uri="{A12FA001-AC4F-418D-AE19-62706E023703}">
                      <ahyp:hlinkClr val="tx"/>
                    </a:ext>
                  </a:extLst>
                </a:hlinkClick>
              </a:rPr>
              <a:t>Entity-sensitive attention and fusion network for entity-level multimodal sentiment classification</a:t>
            </a:r>
            <a:r>
              <a:rPr lang="en">
                <a:latin typeface="Lato"/>
                <a:ea typeface="Lato"/>
                <a:cs typeface="Lato"/>
                <a:sym typeface="Lato"/>
              </a:rPr>
              <a:t>.</a:t>
            </a:r>
            <a:endParaRPr>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features are concatenated and passed through a prediction layer consisting of two layer neural network with tanh as activation function and dropout to regularize the network.</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Output is sent to sigmoid activation layer and BCELoss is used to compute error and Adam optimizer is used to propagate the gradient.</a:t>
            </a:r>
            <a:endParaRPr>
              <a:solidFill>
                <a:schemeClr val="lt1"/>
              </a:solidFill>
              <a:latin typeface="Lato"/>
              <a:ea typeface="Lato"/>
              <a:cs typeface="Lato"/>
              <a:sym typeface="Lato"/>
            </a:endParaRPr>
          </a:p>
          <a:p>
            <a:pPr indent="0" lvl="0" marL="457200" rtl="0" algn="l">
              <a:lnSpc>
                <a:spcPct val="150000"/>
              </a:lnSpc>
              <a:spcBef>
                <a:spcPts val="1200"/>
              </a:spcBef>
              <a:spcAft>
                <a:spcPts val="1200"/>
              </a:spcAft>
              <a:buNone/>
            </a:pPr>
            <a:r>
              <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1297500" y="393750"/>
            <a:ext cx="2924100" cy="60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Results/Analysis</a:t>
            </a:r>
            <a:endParaRPr/>
          </a:p>
        </p:txBody>
      </p:sp>
      <p:sp>
        <p:nvSpPr>
          <p:cNvPr id="261" name="Google Shape;261;p38"/>
          <p:cNvSpPr txBox="1"/>
          <p:nvPr>
            <p:ph idx="1" type="body"/>
          </p:nvPr>
        </p:nvSpPr>
        <p:spPr>
          <a:xfrm>
            <a:off x="2209725" y="1047975"/>
            <a:ext cx="3904200" cy="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Baseline Model</a:t>
            </a:r>
            <a:endParaRPr b="1" sz="1600"/>
          </a:p>
          <a:p>
            <a:pPr indent="0" lvl="0" marL="0" rtl="0" algn="l">
              <a:spcBef>
                <a:spcPts val="1200"/>
              </a:spcBef>
              <a:spcAft>
                <a:spcPts val="1200"/>
              </a:spcAft>
              <a:buNone/>
            </a:pPr>
            <a:r>
              <a:t/>
            </a:r>
            <a:endParaRPr b="1" sz="1600"/>
          </a:p>
        </p:txBody>
      </p:sp>
      <p:pic>
        <p:nvPicPr>
          <p:cNvPr id="262" name="Google Shape;262;p38"/>
          <p:cNvPicPr preferRelativeResize="0"/>
          <p:nvPr/>
        </p:nvPicPr>
        <p:blipFill>
          <a:blip r:embed="rId3">
            <a:alphaModFix/>
          </a:blip>
          <a:stretch>
            <a:fillRect/>
          </a:stretch>
        </p:blipFill>
        <p:spPr>
          <a:xfrm>
            <a:off x="2575225" y="1494600"/>
            <a:ext cx="3640029" cy="1471100"/>
          </a:xfrm>
          <a:prstGeom prst="rect">
            <a:avLst/>
          </a:prstGeom>
          <a:noFill/>
          <a:ln>
            <a:noFill/>
          </a:ln>
        </p:spPr>
      </p:pic>
      <p:pic>
        <p:nvPicPr>
          <p:cNvPr id="263" name="Google Shape;263;p38"/>
          <p:cNvPicPr preferRelativeResize="0"/>
          <p:nvPr/>
        </p:nvPicPr>
        <p:blipFill>
          <a:blip r:embed="rId4">
            <a:alphaModFix/>
          </a:blip>
          <a:stretch>
            <a:fillRect/>
          </a:stretch>
        </p:blipFill>
        <p:spPr>
          <a:xfrm>
            <a:off x="6113925" y="3118100"/>
            <a:ext cx="2575376" cy="1873001"/>
          </a:xfrm>
          <a:prstGeom prst="rect">
            <a:avLst/>
          </a:prstGeom>
          <a:noFill/>
          <a:ln>
            <a:noFill/>
          </a:ln>
        </p:spPr>
      </p:pic>
      <p:pic>
        <p:nvPicPr>
          <p:cNvPr id="264" name="Google Shape;264;p38"/>
          <p:cNvPicPr preferRelativeResize="0"/>
          <p:nvPr/>
        </p:nvPicPr>
        <p:blipFill>
          <a:blip r:embed="rId5">
            <a:alphaModFix/>
          </a:blip>
          <a:stretch>
            <a:fillRect/>
          </a:stretch>
        </p:blipFill>
        <p:spPr>
          <a:xfrm>
            <a:off x="3260025" y="3118100"/>
            <a:ext cx="2482433" cy="1873000"/>
          </a:xfrm>
          <a:prstGeom prst="rect">
            <a:avLst/>
          </a:prstGeom>
          <a:noFill/>
          <a:ln>
            <a:noFill/>
          </a:ln>
        </p:spPr>
      </p:pic>
      <p:pic>
        <p:nvPicPr>
          <p:cNvPr id="265" name="Google Shape;265;p38"/>
          <p:cNvPicPr preferRelativeResize="0"/>
          <p:nvPr/>
        </p:nvPicPr>
        <p:blipFill>
          <a:blip r:embed="rId6">
            <a:alphaModFix/>
          </a:blip>
          <a:stretch>
            <a:fillRect/>
          </a:stretch>
        </p:blipFill>
        <p:spPr>
          <a:xfrm>
            <a:off x="403834" y="3118100"/>
            <a:ext cx="2571757" cy="187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b="1" sz="3000">
              <a:latin typeface="Lato"/>
              <a:ea typeface="Lato"/>
              <a:cs typeface="Lato"/>
              <a:sym typeface="Lato"/>
            </a:endParaRPr>
          </a:p>
        </p:txBody>
      </p:sp>
      <p:sp>
        <p:nvSpPr>
          <p:cNvPr id="271" name="Google Shape;271;p39"/>
          <p:cNvSpPr txBox="1"/>
          <p:nvPr/>
        </p:nvSpPr>
        <p:spPr>
          <a:xfrm>
            <a:off x="1297500" y="1307850"/>
            <a:ext cx="7408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Baseline Network:</a:t>
            </a:r>
            <a:endParaRPr>
              <a:solidFill>
                <a:schemeClr val="lt1"/>
              </a:solidFill>
              <a:latin typeface="Lato"/>
              <a:ea typeface="Lato"/>
              <a:cs typeface="Lato"/>
              <a:sym typeface="Lato"/>
            </a:endParaRPr>
          </a:p>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The train results are so high because the model is trained on a sampled network of 9k out of 17k data points to maintain the class balance.</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are achieving similar results are on validation and test set, which indicates the model is generalized enough to accommodate for unseen examples and produce similar results.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are able to achieve macro F1 on both val and test which is around 30%.</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model although being simple is still able to learn complex details present in the dataset and can produce more better results if trained properly for more epochs.</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1297500" y="393750"/>
            <a:ext cx="7038900" cy="7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a:p>
        </p:txBody>
      </p:sp>
      <p:sp>
        <p:nvSpPr>
          <p:cNvPr id="277" name="Google Shape;277;p40"/>
          <p:cNvSpPr txBox="1"/>
          <p:nvPr>
            <p:ph idx="1" type="body"/>
          </p:nvPr>
        </p:nvSpPr>
        <p:spPr>
          <a:xfrm>
            <a:off x="1943050" y="1072050"/>
            <a:ext cx="4182600" cy="57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Co-attention model w/ glove embedding</a:t>
            </a:r>
            <a:endParaRPr b="1" sz="1600"/>
          </a:p>
        </p:txBody>
      </p:sp>
      <p:pic>
        <p:nvPicPr>
          <p:cNvPr id="278" name="Google Shape;278;p40"/>
          <p:cNvPicPr preferRelativeResize="0"/>
          <p:nvPr/>
        </p:nvPicPr>
        <p:blipFill>
          <a:blip r:embed="rId3">
            <a:alphaModFix/>
          </a:blip>
          <a:stretch>
            <a:fillRect/>
          </a:stretch>
        </p:blipFill>
        <p:spPr>
          <a:xfrm>
            <a:off x="2003400" y="1474550"/>
            <a:ext cx="4256049" cy="1611525"/>
          </a:xfrm>
          <a:prstGeom prst="rect">
            <a:avLst/>
          </a:prstGeom>
          <a:noFill/>
          <a:ln>
            <a:noFill/>
          </a:ln>
        </p:spPr>
      </p:pic>
      <p:pic>
        <p:nvPicPr>
          <p:cNvPr id="279" name="Google Shape;279;p40"/>
          <p:cNvPicPr preferRelativeResize="0"/>
          <p:nvPr/>
        </p:nvPicPr>
        <p:blipFill>
          <a:blip r:embed="rId4">
            <a:alphaModFix/>
          </a:blip>
          <a:stretch>
            <a:fillRect/>
          </a:stretch>
        </p:blipFill>
        <p:spPr>
          <a:xfrm>
            <a:off x="291125" y="3314975"/>
            <a:ext cx="2377624" cy="1569649"/>
          </a:xfrm>
          <a:prstGeom prst="rect">
            <a:avLst/>
          </a:prstGeom>
          <a:noFill/>
          <a:ln>
            <a:noFill/>
          </a:ln>
        </p:spPr>
      </p:pic>
      <p:pic>
        <p:nvPicPr>
          <p:cNvPr id="280" name="Google Shape;280;p40"/>
          <p:cNvPicPr preferRelativeResize="0"/>
          <p:nvPr/>
        </p:nvPicPr>
        <p:blipFill>
          <a:blip r:embed="rId5">
            <a:alphaModFix/>
          </a:blip>
          <a:stretch>
            <a:fillRect/>
          </a:stretch>
        </p:blipFill>
        <p:spPr>
          <a:xfrm>
            <a:off x="3296938" y="3314975"/>
            <a:ext cx="2377626" cy="1569651"/>
          </a:xfrm>
          <a:prstGeom prst="rect">
            <a:avLst/>
          </a:prstGeom>
          <a:noFill/>
          <a:ln>
            <a:noFill/>
          </a:ln>
        </p:spPr>
      </p:pic>
      <p:pic>
        <p:nvPicPr>
          <p:cNvPr id="281" name="Google Shape;281;p40"/>
          <p:cNvPicPr preferRelativeResize="0"/>
          <p:nvPr/>
        </p:nvPicPr>
        <p:blipFill>
          <a:blip r:embed="rId6">
            <a:alphaModFix/>
          </a:blip>
          <a:stretch>
            <a:fillRect/>
          </a:stretch>
        </p:blipFill>
        <p:spPr>
          <a:xfrm>
            <a:off x="6492475" y="3314975"/>
            <a:ext cx="2377626" cy="1569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1297500" y="393750"/>
            <a:ext cx="3525900" cy="65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a:p>
        </p:txBody>
      </p:sp>
      <p:sp>
        <p:nvSpPr>
          <p:cNvPr id="287" name="Google Shape;287;p41"/>
          <p:cNvSpPr txBox="1"/>
          <p:nvPr>
            <p:ph idx="1" type="body"/>
          </p:nvPr>
        </p:nvSpPr>
        <p:spPr>
          <a:xfrm>
            <a:off x="2044750" y="1092025"/>
            <a:ext cx="4311900" cy="51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Co-attention model w/ distilbert embedding</a:t>
            </a:r>
            <a:endParaRPr/>
          </a:p>
        </p:txBody>
      </p:sp>
      <p:pic>
        <p:nvPicPr>
          <p:cNvPr id="288" name="Google Shape;288;p41"/>
          <p:cNvPicPr preferRelativeResize="0"/>
          <p:nvPr/>
        </p:nvPicPr>
        <p:blipFill>
          <a:blip r:embed="rId3">
            <a:alphaModFix/>
          </a:blip>
          <a:stretch>
            <a:fillRect/>
          </a:stretch>
        </p:blipFill>
        <p:spPr>
          <a:xfrm>
            <a:off x="2105925" y="1509425"/>
            <a:ext cx="4037174" cy="1594425"/>
          </a:xfrm>
          <a:prstGeom prst="rect">
            <a:avLst/>
          </a:prstGeom>
          <a:noFill/>
          <a:ln>
            <a:noFill/>
          </a:ln>
        </p:spPr>
      </p:pic>
      <p:pic>
        <p:nvPicPr>
          <p:cNvPr id="289" name="Google Shape;289;p41"/>
          <p:cNvPicPr preferRelativeResize="0"/>
          <p:nvPr/>
        </p:nvPicPr>
        <p:blipFill>
          <a:blip r:embed="rId4">
            <a:alphaModFix/>
          </a:blip>
          <a:stretch>
            <a:fillRect/>
          </a:stretch>
        </p:blipFill>
        <p:spPr>
          <a:xfrm>
            <a:off x="378475" y="3294350"/>
            <a:ext cx="2261201" cy="1594425"/>
          </a:xfrm>
          <a:prstGeom prst="rect">
            <a:avLst/>
          </a:prstGeom>
          <a:noFill/>
          <a:ln>
            <a:noFill/>
          </a:ln>
        </p:spPr>
      </p:pic>
      <p:pic>
        <p:nvPicPr>
          <p:cNvPr id="290" name="Google Shape;290;p41"/>
          <p:cNvPicPr preferRelativeResize="0"/>
          <p:nvPr/>
        </p:nvPicPr>
        <p:blipFill rotWithShape="1">
          <a:blip r:embed="rId5">
            <a:alphaModFix/>
          </a:blip>
          <a:srcRect b="0" l="0" r="0" t="20666"/>
          <a:stretch/>
        </p:blipFill>
        <p:spPr>
          <a:xfrm>
            <a:off x="3357825" y="3294350"/>
            <a:ext cx="2445599" cy="1594425"/>
          </a:xfrm>
          <a:prstGeom prst="rect">
            <a:avLst/>
          </a:prstGeom>
          <a:noFill/>
          <a:ln>
            <a:noFill/>
          </a:ln>
        </p:spPr>
      </p:pic>
      <p:pic>
        <p:nvPicPr>
          <p:cNvPr id="291" name="Google Shape;291;p41"/>
          <p:cNvPicPr preferRelativeResize="0"/>
          <p:nvPr/>
        </p:nvPicPr>
        <p:blipFill rotWithShape="1">
          <a:blip r:embed="rId6">
            <a:alphaModFix/>
          </a:blip>
          <a:srcRect b="0" l="0" r="-2322" t="0"/>
          <a:stretch/>
        </p:blipFill>
        <p:spPr>
          <a:xfrm>
            <a:off x="6473000" y="3294350"/>
            <a:ext cx="2397100" cy="159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1297500" y="393750"/>
            <a:ext cx="2924100" cy="60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Results/Analysis</a:t>
            </a:r>
            <a:endParaRPr/>
          </a:p>
        </p:txBody>
      </p:sp>
      <p:sp>
        <p:nvSpPr>
          <p:cNvPr id="297" name="Google Shape;297;p42"/>
          <p:cNvSpPr txBox="1"/>
          <p:nvPr>
            <p:ph idx="1" type="body"/>
          </p:nvPr>
        </p:nvSpPr>
        <p:spPr>
          <a:xfrm>
            <a:off x="2209725" y="1047975"/>
            <a:ext cx="3904200" cy="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Co-attention model w/ transformer</a:t>
            </a:r>
            <a:endParaRPr b="1" sz="1600"/>
          </a:p>
          <a:p>
            <a:pPr indent="0" lvl="0" marL="0" rtl="0" algn="l">
              <a:spcBef>
                <a:spcPts val="1200"/>
              </a:spcBef>
              <a:spcAft>
                <a:spcPts val="1200"/>
              </a:spcAft>
              <a:buNone/>
            </a:pPr>
            <a:r>
              <a:t/>
            </a:r>
            <a:endParaRPr b="1" sz="1600"/>
          </a:p>
        </p:txBody>
      </p:sp>
      <p:pic>
        <p:nvPicPr>
          <p:cNvPr id="298" name="Google Shape;298;p42"/>
          <p:cNvPicPr preferRelativeResize="0"/>
          <p:nvPr/>
        </p:nvPicPr>
        <p:blipFill>
          <a:blip r:embed="rId3">
            <a:alphaModFix/>
          </a:blip>
          <a:stretch>
            <a:fillRect/>
          </a:stretch>
        </p:blipFill>
        <p:spPr>
          <a:xfrm>
            <a:off x="2135050" y="1549950"/>
            <a:ext cx="3904201" cy="1477925"/>
          </a:xfrm>
          <a:prstGeom prst="rect">
            <a:avLst/>
          </a:prstGeom>
          <a:noFill/>
          <a:ln>
            <a:noFill/>
          </a:ln>
        </p:spPr>
      </p:pic>
      <p:pic>
        <p:nvPicPr>
          <p:cNvPr id="299" name="Google Shape;299;p42"/>
          <p:cNvPicPr preferRelativeResize="0"/>
          <p:nvPr/>
        </p:nvPicPr>
        <p:blipFill>
          <a:blip r:embed="rId4">
            <a:alphaModFix/>
          </a:blip>
          <a:stretch>
            <a:fillRect/>
          </a:stretch>
        </p:blipFill>
        <p:spPr>
          <a:xfrm>
            <a:off x="359075" y="3221975"/>
            <a:ext cx="2435876" cy="1640100"/>
          </a:xfrm>
          <a:prstGeom prst="rect">
            <a:avLst/>
          </a:prstGeom>
          <a:noFill/>
          <a:ln>
            <a:noFill/>
          </a:ln>
        </p:spPr>
      </p:pic>
      <p:pic>
        <p:nvPicPr>
          <p:cNvPr id="300" name="Google Shape;300;p42"/>
          <p:cNvPicPr preferRelativeResize="0"/>
          <p:nvPr/>
        </p:nvPicPr>
        <p:blipFill>
          <a:blip r:embed="rId5">
            <a:alphaModFix/>
          </a:blip>
          <a:stretch>
            <a:fillRect/>
          </a:stretch>
        </p:blipFill>
        <p:spPr>
          <a:xfrm>
            <a:off x="3316200" y="3221975"/>
            <a:ext cx="2593975" cy="1640100"/>
          </a:xfrm>
          <a:prstGeom prst="rect">
            <a:avLst/>
          </a:prstGeom>
          <a:noFill/>
          <a:ln>
            <a:noFill/>
          </a:ln>
        </p:spPr>
      </p:pic>
      <p:pic>
        <p:nvPicPr>
          <p:cNvPr id="301" name="Google Shape;301;p42"/>
          <p:cNvPicPr preferRelativeResize="0"/>
          <p:nvPr/>
        </p:nvPicPr>
        <p:blipFill>
          <a:blip r:embed="rId6">
            <a:alphaModFix/>
          </a:blip>
          <a:stretch>
            <a:fillRect/>
          </a:stretch>
        </p:blipFill>
        <p:spPr>
          <a:xfrm>
            <a:off x="6385750" y="3221975"/>
            <a:ext cx="2435876" cy="164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1297500" y="393750"/>
            <a:ext cx="3508500" cy="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a:p>
        </p:txBody>
      </p:sp>
      <p:sp>
        <p:nvSpPr>
          <p:cNvPr id="307" name="Google Shape;307;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935"/>
              <a:buNone/>
            </a:pPr>
            <a:r>
              <a:rPr lang="en" sz="1400"/>
              <a:t>Co-attention</a:t>
            </a:r>
            <a:r>
              <a:rPr lang="en" sz="1400"/>
              <a:t> Networks:</a:t>
            </a:r>
            <a:endParaRPr sz="1400"/>
          </a:p>
          <a:p>
            <a:pPr indent="-317500" lvl="0" marL="457200" rtl="0" algn="l">
              <a:lnSpc>
                <a:spcPct val="130000"/>
              </a:lnSpc>
              <a:spcBef>
                <a:spcPts val="1200"/>
              </a:spcBef>
              <a:spcAft>
                <a:spcPts val="0"/>
              </a:spcAft>
              <a:buClr>
                <a:schemeClr val="lt1"/>
              </a:buClr>
              <a:buSzPts val="1400"/>
              <a:buFont typeface="Lato"/>
              <a:buChar char="●"/>
            </a:pPr>
            <a:r>
              <a:rPr lang="en" sz="1400"/>
              <a:t>The train results are so high because the model is trained on a sampled network of 9k out of 17k data points to maintain the class balance.</a:t>
            </a:r>
            <a:endParaRPr sz="1400"/>
          </a:p>
          <a:p>
            <a:pPr indent="-317500" lvl="0" marL="457200" rtl="0" algn="l">
              <a:lnSpc>
                <a:spcPct val="130000"/>
              </a:lnSpc>
              <a:spcBef>
                <a:spcPts val="0"/>
              </a:spcBef>
              <a:spcAft>
                <a:spcPts val="0"/>
              </a:spcAft>
              <a:buClr>
                <a:schemeClr val="lt1"/>
              </a:buClr>
              <a:buSzPts val="1400"/>
              <a:buFont typeface="Lato"/>
              <a:buChar char="●"/>
            </a:pPr>
            <a:r>
              <a:rPr lang="en" sz="1400"/>
              <a:t>We are achieving similar results are on validation and test set, which indicates the model is generalized enough to accommodate for unseen examples and produce similar results.</a:t>
            </a:r>
            <a:endParaRPr sz="1400"/>
          </a:p>
          <a:p>
            <a:pPr indent="-317500" lvl="0" marL="457200" rtl="0" algn="l">
              <a:lnSpc>
                <a:spcPct val="130000"/>
              </a:lnSpc>
              <a:spcBef>
                <a:spcPts val="0"/>
              </a:spcBef>
              <a:spcAft>
                <a:spcPts val="0"/>
              </a:spcAft>
              <a:buClr>
                <a:schemeClr val="lt1"/>
              </a:buClr>
              <a:buSzPts val="1400"/>
              <a:buFont typeface="Lato"/>
              <a:buChar char="●"/>
            </a:pPr>
            <a:r>
              <a:rPr lang="en" sz="1400"/>
              <a:t>We are able to achieve macro F1 on both val and test which is around 33% for Co-attention with transformer. </a:t>
            </a:r>
            <a:endParaRPr sz="1400"/>
          </a:p>
          <a:p>
            <a:pPr indent="-317500" lvl="0" marL="457200" rtl="0" algn="l">
              <a:lnSpc>
                <a:spcPct val="130000"/>
              </a:lnSpc>
              <a:spcBef>
                <a:spcPts val="0"/>
              </a:spcBef>
              <a:spcAft>
                <a:spcPts val="0"/>
              </a:spcAft>
              <a:buClr>
                <a:schemeClr val="lt1"/>
              </a:buClr>
              <a:buSzPts val="1400"/>
              <a:buFont typeface="Lato"/>
              <a:buChar char="●"/>
            </a:pPr>
            <a:r>
              <a:rPr lang="en" sz="1400"/>
              <a:t>The model although being simple is still able to learn complex details present in the dataset and can produce more better results if trained properly for more epochs.</a:t>
            </a:r>
            <a:endParaRPr sz="1400"/>
          </a:p>
          <a:p>
            <a:pPr indent="0" lvl="0" marL="0" rtl="0" algn="l">
              <a:lnSpc>
                <a:spcPct val="95000"/>
              </a:lnSpc>
              <a:spcBef>
                <a:spcPts val="1200"/>
              </a:spcBef>
              <a:spcAft>
                <a:spcPts val="1200"/>
              </a:spcAft>
              <a:buSzPts val="935"/>
              <a:buNone/>
            </a:pPr>
            <a:r>
              <a:t/>
            </a:r>
            <a:endParaRPr sz="110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Problem Statement</a:t>
            </a:r>
            <a:endParaRPr b="1" sz="3000">
              <a:latin typeface="Lato"/>
              <a:ea typeface="Lato"/>
              <a:cs typeface="Lato"/>
              <a:sym typeface="Lato"/>
            </a:endParaRPr>
          </a:p>
        </p:txBody>
      </p:sp>
      <p:sp>
        <p:nvSpPr>
          <p:cNvPr id="186" name="Google Shape;186;p26"/>
          <p:cNvSpPr txBox="1"/>
          <p:nvPr>
            <p:ph idx="1" type="body"/>
          </p:nvPr>
        </p:nvSpPr>
        <p:spPr>
          <a:xfrm>
            <a:off x="1297500" y="1399500"/>
            <a:ext cx="7038900" cy="343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The task emphasizes detecting which entities are glorified, vilified, or victimized within a meme. The objective is to classify a given combination of a meme and an entity into Hero, Villain, Victim, or others.</a:t>
            </a:r>
            <a:endParaRPr sz="1400"/>
          </a:p>
          <a:p>
            <a:pPr indent="0" lvl="0" marL="0" rtl="0" algn="l">
              <a:lnSpc>
                <a:spcPct val="150000"/>
              </a:lnSpc>
              <a:spcBef>
                <a:spcPts val="1200"/>
              </a:spcBef>
              <a:spcAft>
                <a:spcPts val="0"/>
              </a:spcAft>
              <a:buNone/>
            </a:pPr>
            <a:r>
              <a:t/>
            </a:r>
            <a:endParaRPr sz="1400"/>
          </a:p>
          <a:p>
            <a:pPr indent="0" lvl="0" marL="0" rtl="0" algn="l">
              <a:lnSpc>
                <a:spcPct val="150000"/>
              </a:lnSpc>
              <a:spcBef>
                <a:spcPts val="1200"/>
              </a:spcBef>
              <a:spcAft>
                <a:spcPts val="0"/>
              </a:spcAft>
              <a:buNone/>
            </a:pPr>
            <a:r>
              <a:rPr lang="en" sz="1400"/>
              <a:t>The focus is on taking both the textual and visual context while making a prediction. Our aim is to come up with such a model which, on given an entity name, can come up with an unbiased prediction on how that entity is portrayed.</a:t>
            </a:r>
            <a:endParaRPr sz="1400"/>
          </a:p>
          <a:p>
            <a:pPr indent="0" lvl="0" marL="0" rtl="0" algn="l">
              <a:lnSpc>
                <a:spcPct val="150000"/>
              </a:lnSpc>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b="1" sz="3000">
              <a:latin typeface="Lato"/>
              <a:ea typeface="Lato"/>
              <a:cs typeface="Lato"/>
              <a:sym typeface="Lato"/>
            </a:endParaRPr>
          </a:p>
        </p:txBody>
      </p:sp>
      <p:pic>
        <p:nvPicPr>
          <p:cNvPr id="313" name="Google Shape;313;p44"/>
          <p:cNvPicPr preferRelativeResize="0"/>
          <p:nvPr/>
        </p:nvPicPr>
        <p:blipFill>
          <a:blip r:embed="rId3">
            <a:alphaModFix/>
          </a:blip>
          <a:stretch>
            <a:fillRect/>
          </a:stretch>
        </p:blipFill>
        <p:spPr>
          <a:xfrm>
            <a:off x="6397225" y="3286225"/>
            <a:ext cx="2260126" cy="1593675"/>
          </a:xfrm>
          <a:prstGeom prst="rect">
            <a:avLst/>
          </a:prstGeom>
          <a:noFill/>
          <a:ln>
            <a:noFill/>
          </a:ln>
        </p:spPr>
      </p:pic>
      <p:pic>
        <p:nvPicPr>
          <p:cNvPr id="314" name="Google Shape;314;p44"/>
          <p:cNvPicPr preferRelativeResize="0"/>
          <p:nvPr/>
        </p:nvPicPr>
        <p:blipFill>
          <a:blip r:embed="rId4">
            <a:alphaModFix/>
          </a:blip>
          <a:stretch>
            <a:fillRect/>
          </a:stretch>
        </p:blipFill>
        <p:spPr>
          <a:xfrm>
            <a:off x="3420050" y="3286225"/>
            <a:ext cx="2260126" cy="1593699"/>
          </a:xfrm>
          <a:prstGeom prst="rect">
            <a:avLst/>
          </a:prstGeom>
          <a:noFill/>
          <a:ln>
            <a:noFill/>
          </a:ln>
        </p:spPr>
      </p:pic>
      <p:sp>
        <p:nvSpPr>
          <p:cNvPr id="315" name="Google Shape;315;p44"/>
          <p:cNvSpPr txBox="1"/>
          <p:nvPr/>
        </p:nvSpPr>
        <p:spPr>
          <a:xfrm>
            <a:off x="2587188" y="1170313"/>
            <a:ext cx="31512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b="1" lang="en" sz="1600">
                <a:solidFill>
                  <a:schemeClr val="lt1"/>
                </a:solidFill>
                <a:latin typeface="Lato"/>
                <a:ea typeface="Lato"/>
                <a:cs typeface="Lato"/>
                <a:sym typeface="Lato"/>
              </a:rPr>
              <a:t>BiMPM-MultiModal Network</a:t>
            </a:r>
            <a:endParaRPr b="1" sz="1600">
              <a:latin typeface="Lato"/>
              <a:ea typeface="Lato"/>
              <a:cs typeface="Lato"/>
              <a:sym typeface="Lato"/>
            </a:endParaRPr>
          </a:p>
        </p:txBody>
      </p:sp>
      <p:pic>
        <p:nvPicPr>
          <p:cNvPr id="316" name="Google Shape;316;p44"/>
          <p:cNvPicPr preferRelativeResize="0"/>
          <p:nvPr/>
        </p:nvPicPr>
        <p:blipFill>
          <a:blip r:embed="rId5">
            <a:alphaModFix/>
          </a:blip>
          <a:stretch>
            <a:fillRect/>
          </a:stretch>
        </p:blipFill>
        <p:spPr>
          <a:xfrm>
            <a:off x="282825" y="3286225"/>
            <a:ext cx="2260126" cy="1593700"/>
          </a:xfrm>
          <a:prstGeom prst="rect">
            <a:avLst/>
          </a:prstGeom>
          <a:noFill/>
          <a:ln>
            <a:noFill/>
          </a:ln>
        </p:spPr>
      </p:pic>
      <p:pic>
        <p:nvPicPr>
          <p:cNvPr id="317" name="Google Shape;317;p44"/>
          <p:cNvPicPr preferRelativeResize="0"/>
          <p:nvPr/>
        </p:nvPicPr>
        <p:blipFill>
          <a:blip r:embed="rId6">
            <a:alphaModFix/>
          </a:blip>
          <a:stretch>
            <a:fillRect/>
          </a:stretch>
        </p:blipFill>
        <p:spPr>
          <a:xfrm>
            <a:off x="2037850" y="1631525"/>
            <a:ext cx="4249875" cy="159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Results/Analysis</a:t>
            </a:r>
            <a:endParaRPr b="1" sz="3000">
              <a:latin typeface="Lato"/>
              <a:ea typeface="Lato"/>
              <a:cs typeface="Lato"/>
              <a:sym typeface="Lato"/>
            </a:endParaRPr>
          </a:p>
        </p:txBody>
      </p:sp>
      <p:sp>
        <p:nvSpPr>
          <p:cNvPr id="323" name="Google Shape;323;p45"/>
          <p:cNvSpPr txBox="1"/>
          <p:nvPr/>
        </p:nvSpPr>
        <p:spPr>
          <a:xfrm>
            <a:off x="1297500" y="1307525"/>
            <a:ext cx="7408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BiMPM-MultiModal Network:</a:t>
            </a:r>
            <a:endParaRPr>
              <a:solidFill>
                <a:schemeClr val="lt1"/>
              </a:solidFill>
              <a:latin typeface="Lato"/>
              <a:ea typeface="Lato"/>
              <a:cs typeface="Lato"/>
              <a:sym typeface="Lato"/>
            </a:endParaRPr>
          </a:p>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In the first 50 epochs, we have updated the discriminator on the fourth epoch</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are achieving </a:t>
            </a:r>
            <a:r>
              <a:rPr lang="en">
                <a:solidFill>
                  <a:schemeClr val="lt1"/>
                </a:solidFill>
                <a:latin typeface="Lato"/>
                <a:ea typeface="Lato"/>
                <a:cs typeface="Lato"/>
                <a:sym typeface="Lato"/>
              </a:rPr>
              <a:t>similar</a:t>
            </a:r>
            <a:r>
              <a:rPr lang="en">
                <a:solidFill>
                  <a:schemeClr val="lt1"/>
                </a:solidFill>
                <a:latin typeface="Lato"/>
                <a:ea typeface="Lato"/>
                <a:cs typeface="Lato"/>
                <a:sym typeface="Lato"/>
              </a:rPr>
              <a:t> results are on validation and test set, which </a:t>
            </a:r>
            <a:r>
              <a:rPr lang="en">
                <a:solidFill>
                  <a:schemeClr val="lt1"/>
                </a:solidFill>
                <a:latin typeface="Lato"/>
                <a:ea typeface="Lato"/>
                <a:cs typeface="Lato"/>
                <a:sym typeface="Lato"/>
              </a:rPr>
              <a:t>indicates</a:t>
            </a:r>
            <a:r>
              <a:rPr lang="en">
                <a:solidFill>
                  <a:schemeClr val="lt1"/>
                </a:solidFill>
                <a:latin typeface="Lato"/>
                <a:ea typeface="Lato"/>
                <a:cs typeface="Lato"/>
                <a:sym typeface="Lato"/>
              </a:rPr>
              <a:t> the model is generalized enough to </a:t>
            </a:r>
            <a:r>
              <a:rPr lang="en">
                <a:solidFill>
                  <a:schemeClr val="lt1"/>
                </a:solidFill>
                <a:latin typeface="Lato"/>
                <a:ea typeface="Lato"/>
                <a:cs typeface="Lato"/>
                <a:sym typeface="Lato"/>
              </a:rPr>
              <a:t>accommodate</a:t>
            </a:r>
            <a:r>
              <a:rPr lang="en">
                <a:solidFill>
                  <a:schemeClr val="lt1"/>
                </a:solidFill>
                <a:latin typeface="Lato"/>
                <a:ea typeface="Lato"/>
                <a:cs typeface="Lato"/>
                <a:sym typeface="Lato"/>
              </a:rPr>
              <a:t> for unseen examples and produce similar results.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We are able to achieve our highest macro F1 on both val and test which is around 42%.</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model can be made more accurate by giving it more training time with increasing  number of samples when overfit is observed and adding more weight decay and with lower learning rate.</a:t>
            </a:r>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Out of 17528 entity list(on combining politics and Covid 19 dataset), almost 13713 i.e. 78.2 % belong to others. </a:t>
            </a:r>
            <a:endParaRPr/>
          </a:p>
          <a:p>
            <a:pPr indent="-311150" lvl="0" marL="457200" rtl="0" algn="l">
              <a:spcBef>
                <a:spcPts val="0"/>
              </a:spcBef>
              <a:spcAft>
                <a:spcPts val="0"/>
              </a:spcAft>
              <a:buSzPts val="1300"/>
              <a:buChar char="●"/>
            </a:pPr>
            <a:r>
              <a:rPr lang="en"/>
              <a:t>Highly unbalanced training data makes the task of training difficult.</a:t>
            </a:r>
            <a:endParaRPr/>
          </a:p>
          <a:p>
            <a:pPr indent="-311150" lvl="0" marL="457200" rtl="0" algn="l">
              <a:spcBef>
                <a:spcPts val="0"/>
              </a:spcBef>
              <a:spcAft>
                <a:spcPts val="0"/>
              </a:spcAft>
              <a:buSzPts val="1300"/>
              <a:buChar char="●"/>
            </a:pPr>
            <a:r>
              <a:rPr lang="en"/>
              <a:t>OCR text generation on the images is poor due to which overall performance suffers.</a:t>
            </a:r>
            <a:endParaRPr/>
          </a:p>
          <a:p>
            <a:pPr indent="-311150" lvl="0" marL="457200" rtl="0" algn="l">
              <a:spcBef>
                <a:spcPts val="0"/>
              </a:spcBef>
              <a:spcAft>
                <a:spcPts val="0"/>
              </a:spcAft>
              <a:buSzPts val="1300"/>
              <a:buChar char="●"/>
            </a:pPr>
            <a:r>
              <a:rPr lang="en"/>
              <a:t>Entity is not always a part of the context(OCR) generated</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329" name="Google Shape;329;p46"/>
          <p:cNvSpPr txBox="1"/>
          <p:nvPr>
            <p:ph type="title"/>
          </p:nvPr>
        </p:nvSpPr>
        <p:spPr>
          <a:xfrm>
            <a:off x="1449900" y="546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Challenges</a:t>
            </a:r>
            <a:endParaRPr b="1" sz="3000">
              <a:latin typeface="Lato"/>
              <a:ea typeface="Lato"/>
              <a:cs typeface="Lato"/>
              <a:sym typeface="Lato"/>
            </a:endParaRPr>
          </a:p>
        </p:txBody>
      </p:sp>
      <p:pic>
        <p:nvPicPr>
          <p:cNvPr id="330" name="Google Shape;330;p46"/>
          <p:cNvPicPr preferRelativeResize="0"/>
          <p:nvPr/>
        </p:nvPicPr>
        <p:blipFill>
          <a:blip r:embed="rId3">
            <a:alphaModFix/>
          </a:blip>
          <a:stretch>
            <a:fillRect/>
          </a:stretch>
        </p:blipFill>
        <p:spPr>
          <a:xfrm>
            <a:off x="513775" y="3008900"/>
            <a:ext cx="2251199" cy="1469850"/>
          </a:xfrm>
          <a:prstGeom prst="rect">
            <a:avLst/>
          </a:prstGeom>
          <a:noFill/>
          <a:ln>
            <a:noFill/>
          </a:ln>
        </p:spPr>
      </p:pic>
      <p:sp>
        <p:nvSpPr>
          <p:cNvPr id="331" name="Google Shape;331;p46"/>
          <p:cNvSpPr txBox="1"/>
          <p:nvPr/>
        </p:nvSpPr>
        <p:spPr>
          <a:xfrm>
            <a:off x="4353150" y="3091175"/>
            <a:ext cx="42231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{"OCR": "WE ARE THE PARTY OF\nDIVERSITY\nNOT THE DEMOCRATIC PARTY\nmetagarkaler.nat\n", "image": "memes_1492.png", "hero": ["republican party"], "villain": ["democratic party"], "victim": [], "other":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Contribution</a:t>
            </a:r>
            <a:endParaRPr b="1" sz="3000">
              <a:latin typeface="Lato"/>
              <a:ea typeface="Lato"/>
              <a:cs typeface="Lato"/>
              <a:sym typeface="Lato"/>
            </a:endParaRPr>
          </a:p>
        </p:txBody>
      </p:sp>
      <p:sp>
        <p:nvSpPr>
          <p:cNvPr id="337" name="Google Shape;337;p47"/>
          <p:cNvSpPr txBox="1"/>
          <p:nvPr/>
        </p:nvSpPr>
        <p:spPr>
          <a:xfrm>
            <a:off x="1042150" y="1100800"/>
            <a:ext cx="7408800" cy="167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Harsh Vardhan - Preprocessing, BiMPM-MultiModal Model, </a:t>
            </a:r>
            <a:r>
              <a:rPr lang="en">
                <a:solidFill>
                  <a:schemeClr val="lt1"/>
                </a:solidFill>
                <a:latin typeface="Lato"/>
                <a:ea typeface="Lato"/>
                <a:cs typeface="Lato"/>
                <a:sym typeface="Lato"/>
              </a:rPr>
              <a:t>Co-attention Network </a:t>
            </a:r>
            <a:endParaRPr>
              <a:solidFill>
                <a:schemeClr val="lt1"/>
              </a:solidFill>
              <a:latin typeface="Lato"/>
              <a:ea typeface="Lato"/>
              <a:cs typeface="Lato"/>
              <a:sym typeface="Lato"/>
            </a:endParaRPr>
          </a:p>
          <a:p>
            <a:pPr indent="0" lvl="0" marL="0" rtl="0" algn="l">
              <a:lnSpc>
                <a:spcPct val="150000"/>
              </a:lnSpc>
              <a:spcBef>
                <a:spcPts val="1200"/>
              </a:spcBef>
              <a:spcAft>
                <a:spcPts val="0"/>
              </a:spcAft>
              <a:buNone/>
            </a:pPr>
            <a:r>
              <a:rPr lang="en">
                <a:solidFill>
                  <a:schemeClr val="lt1"/>
                </a:solidFill>
                <a:latin typeface="Lato"/>
                <a:ea typeface="Lato"/>
                <a:cs typeface="Lato"/>
                <a:sym typeface="Lato"/>
              </a:rPr>
              <a:t>Hanzalah Firdausi - </a:t>
            </a:r>
            <a:r>
              <a:rPr lang="en">
                <a:solidFill>
                  <a:schemeClr val="lt1"/>
                </a:solidFill>
                <a:latin typeface="Lato"/>
                <a:ea typeface="Lato"/>
                <a:cs typeface="Lato"/>
                <a:sym typeface="Lato"/>
              </a:rPr>
              <a:t>Preprocessing, Baseline Model, Co-attention Network </a:t>
            </a:r>
            <a:endParaRPr>
              <a:solidFill>
                <a:schemeClr val="lt1"/>
              </a:solidFill>
              <a:latin typeface="Lato"/>
              <a:ea typeface="Lato"/>
              <a:cs typeface="Lato"/>
              <a:sym typeface="Lato"/>
            </a:endParaRPr>
          </a:p>
          <a:p>
            <a:pPr indent="0" lvl="0" marL="0" rtl="0" algn="l">
              <a:lnSpc>
                <a:spcPct val="150000"/>
              </a:lnSpc>
              <a:spcBef>
                <a:spcPts val="1200"/>
              </a:spcBef>
              <a:spcAft>
                <a:spcPts val="1200"/>
              </a:spcAft>
              <a:buNone/>
            </a:pPr>
            <a:r>
              <a:rPr lang="en">
                <a:solidFill>
                  <a:schemeClr val="lt1"/>
                </a:solidFill>
                <a:latin typeface="Lato"/>
                <a:ea typeface="Lato"/>
                <a:cs typeface="Lato"/>
                <a:sym typeface="Lato"/>
              </a:rPr>
              <a:t>Shreyansh Jain -  </a:t>
            </a:r>
            <a:r>
              <a:rPr lang="en">
                <a:solidFill>
                  <a:schemeClr val="lt1"/>
                </a:solidFill>
                <a:latin typeface="Lato"/>
                <a:ea typeface="Lato"/>
                <a:cs typeface="Lato"/>
                <a:sym typeface="Lato"/>
              </a:rPr>
              <a:t>Preprocessing,  Co-attention Network, Glove and Distilber Embedding, Transformer</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1185950" y="275300"/>
            <a:ext cx="7038900" cy="7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Dataset Details</a:t>
            </a:r>
            <a:endParaRPr b="1" sz="3000">
              <a:latin typeface="Lato"/>
              <a:ea typeface="Lato"/>
              <a:cs typeface="Lato"/>
              <a:sym typeface="Lato"/>
            </a:endParaRPr>
          </a:p>
        </p:txBody>
      </p:sp>
      <p:sp>
        <p:nvSpPr>
          <p:cNvPr id="192" name="Google Shape;192;p27"/>
          <p:cNvSpPr txBox="1"/>
          <p:nvPr/>
        </p:nvSpPr>
        <p:spPr>
          <a:xfrm>
            <a:off x="1413800" y="1017800"/>
            <a:ext cx="6583200" cy="200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Lato"/>
                <a:ea typeface="Lato"/>
                <a:cs typeface="Lato"/>
                <a:sym typeface="Lato"/>
              </a:rPr>
              <a:t>The task is to categorise an entity into one of the </a:t>
            </a:r>
            <a:r>
              <a:rPr lang="en">
                <a:solidFill>
                  <a:schemeClr val="lt1"/>
                </a:solidFill>
                <a:latin typeface="Lato"/>
                <a:ea typeface="Lato"/>
                <a:cs typeface="Lato"/>
                <a:sym typeface="Lato"/>
              </a:rPr>
              <a:t>Hero, Villain, Victim, or others given a context which is OCR of the text written on Meme and Image for visual context.</a:t>
            </a:r>
            <a:endParaRPr>
              <a:solidFill>
                <a:schemeClr val="lt1"/>
              </a:solidFill>
              <a:latin typeface="Lato"/>
              <a:ea typeface="Lato"/>
              <a:cs typeface="Lato"/>
              <a:sym typeface="Lato"/>
            </a:endParaRPr>
          </a:p>
          <a:p>
            <a:pPr indent="0" lvl="0" marL="0" rtl="0" algn="l">
              <a:lnSpc>
                <a:spcPct val="150000"/>
              </a:lnSpc>
              <a:spcBef>
                <a:spcPts val="1200"/>
              </a:spcBef>
              <a:spcAft>
                <a:spcPts val="0"/>
              </a:spcAft>
              <a:buNone/>
            </a:pPr>
            <a:r>
              <a:rPr lang="en">
                <a:solidFill>
                  <a:schemeClr val="lt1"/>
                </a:solidFill>
                <a:latin typeface="Lato"/>
                <a:ea typeface="Lato"/>
                <a:cs typeface="Lato"/>
                <a:sym typeface="Lato"/>
              </a:rPr>
              <a:t>An example of </a:t>
            </a:r>
            <a:r>
              <a:rPr lang="en">
                <a:solidFill>
                  <a:schemeClr val="lt1"/>
                </a:solidFill>
                <a:latin typeface="Lato"/>
                <a:ea typeface="Lato"/>
                <a:cs typeface="Lato"/>
                <a:sym typeface="Lato"/>
              </a:rPr>
              <a:t> our data would be like:</a:t>
            </a:r>
            <a:endParaRPr>
              <a:solidFill>
                <a:schemeClr val="lt1"/>
              </a:solidFill>
              <a:latin typeface="Lato"/>
              <a:ea typeface="Lato"/>
              <a:cs typeface="Lato"/>
              <a:sym typeface="Lato"/>
            </a:endParaRPr>
          </a:p>
          <a:p>
            <a:pPr indent="0" lvl="0" marL="0" rtl="0" algn="l">
              <a:lnSpc>
                <a:spcPct val="150000"/>
              </a:lnSpc>
              <a:spcBef>
                <a:spcPts val="1200"/>
              </a:spcBef>
              <a:spcAft>
                <a:spcPts val="1200"/>
              </a:spcAft>
              <a:buNone/>
            </a:pPr>
            <a:r>
              <a:t/>
            </a:r>
            <a:endParaRPr>
              <a:solidFill>
                <a:schemeClr val="lt1"/>
              </a:solidFill>
              <a:latin typeface="Lato"/>
              <a:ea typeface="Lato"/>
              <a:cs typeface="Lato"/>
              <a:sym typeface="Lato"/>
            </a:endParaRPr>
          </a:p>
        </p:txBody>
      </p:sp>
      <p:pic>
        <p:nvPicPr>
          <p:cNvPr id="193" name="Google Shape;193;p27"/>
          <p:cNvPicPr preferRelativeResize="0"/>
          <p:nvPr/>
        </p:nvPicPr>
        <p:blipFill>
          <a:blip r:embed="rId3">
            <a:alphaModFix/>
          </a:blip>
          <a:stretch>
            <a:fillRect/>
          </a:stretch>
        </p:blipFill>
        <p:spPr>
          <a:xfrm>
            <a:off x="1463450" y="2803025"/>
            <a:ext cx="6382116" cy="181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1185950" y="275300"/>
            <a:ext cx="7038900" cy="7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Dataset D</a:t>
            </a:r>
            <a:r>
              <a:rPr b="1" lang="en" sz="3000">
                <a:latin typeface="Lato"/>
                <a:ea typeface="Lato"/>
                <a:cs typeface="Lato"/>
                <a:sym typeface="Lato"/>
              </a:rPr>
              <a:t>etail</a:t>
            </a:r>
            <a:r>
              <a:rPr b="1" lang="en" sz="3000">
                <a:latin typeface="Lato"/>
                <a:ea typeface="Lato"/>
                <a:cs typeface="Lato"/>
                <a:sym typeface="Lato"/>
              </a:rPr>
              <a:t>s</a:t>
            </a:r>
            <a:endParaRPr b="1" sz="3000">
              <a:latin typeface="Lato"/>
              <a:ea typeface="Lato"/>
              <a:cs typeface="Lato"/>
              <a:sym typeface="Lato"/>
            </a:endParaRPr>
          </a:p>
        </p:txBody>
      </p:sp>
      <p:sp>
        <p:nvSpPr>
          <p:cNvPr id="199" name="Google Shape;199;p28"/>
          <p:cNvSpPr txBox="1"/>
          <p:nvPr/>
        </p:nvSpPr>
        <p:spPr>
          <a:xfrm>
            <a:off x="1413800" y="1017800"/>
            <a:ext cx="65832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original dataset is merged and  each entity present in  a datapoint is made into a new datapoint on the basis  of role it has.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After doing this step we have approx 17k datapoints but the data is hugely imbalanced with the role of “other” comprising of more than 70% of datapoints.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images are made text free using Keras functions.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combined dataset is used for training , validation and testing.</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Related Works</a:t>
            </a:r>
            <a:endParaRPr/>
          </a:p>
        </p:txBody>
      </p:sp>
      <p:sp>
        <p:nvSpPr>
          <p:cNvPr id="205" name="Google Shape;205;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hlink"/>
                </a:solidFill>
                <a:hlinkClick r:id="rId3"/>
              </a:rPr>
              <a:t>Mention and Entity Description : Co-Attention for Entity Disambiguation</a:t>
            </a:r>
            <a:endParaRPr b="1" sz="1400" u="sng">
              <a:solidFill>
                <a:schemeClr val="hlink"/>
              </a:solidFill>
            </a:endParaRPr>
          </a:p>
          <a:p>
            <a:pPr indent="0" lvl="0" marL="0" marR="0" rtl="0" algn="l">
              <a:lnSpc>
                <a:spcPct val="115000"/>
              </a:lnSpc>
              <a:spcBef>
                <a:spcPts val="1200"/>
              </a:spcBef>
              <a:spcAft>
                <a:spcPts val="1200"/>
              </a:spcAft>
              <a:buNone/>
            </a:pPr>
            <a:r>
              <a:rPr lang="en" sz="1400"/>
              <a:t>Nie et al.  have proposed a Context-Entity Co-Attention model that works on textual context provided. Our aim in this project would be to extend the m</a:t>
            </a:r>
            <a:r>
              <a:rPr lang="en" sz="1400"/>
              <a:t>odel and use it when the context is multimodal. This model can be further modified to account for the type of the entity and add greater details to the vector generated. General architecture would be to have vector representation of context and entity (using bi-LSTM) act as input. We would generate an attention probability of each vector in context and take the weighted sum of all contextual vectors.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1297500" y="393750"/>
            <a:ext cx="2772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Lato"/>
                <a:ea typeface="Lato"/>
                <a:cs typeface="Lato"/>
                <a:sym typeface="Lato"/>
              </a:rPr>
              <a:t>Related Works</a:t>
            </a:r>
            <a:endParaRPr/>
          </a:p>
        </p:txBody>
      </p:sp>
      <p:sp>
        <p:nvSpPr>
          <p:cNvPr id="211" name="Google Shape;211;p30"/>
          <p:cNvSpPr txBox="1"/>
          <p:nvPr>
            <p:ph idx="1" type="body"/>
          </p:nvPr>
        </p:nvSpPr>
        <p:spPr>
          <a:xfrm>
            <a:off x="702175" y="1567550"/>
            <a:ext cx="1987800" cy="18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u="sng">
                <a:solidFill>
                  <a:schemeClr val="accent5"/>
                </a:solidFill>
                <a:hlinkClick r:id="rId3">
                  <a:extLst>
                    <a:ext uri="{A12FA001-AC4F-418D-AE19-62706E023703}">
                      <ahyp:hlinkClr val="tx"/>
                    </a:ext>
                  </a:extLst>
                </a:hlinkClick>
              </a:rPr>
              <a:t>Mention and Entity Description : Co-Attention for Entity Disambiguation</a:t>
            </a:r>
            <a:endParaRPr b="1"/>
          </a:p>
        </p:txBody>
      </p:sp>
      <p:pic>
        <p:nvPicPr>
          <p:cNvPr id="212" name="Google Shape;212;p30"/>
          <p:cNvPicPr preferRelativeResize="0"/>
          <p:nvPr/>
        </p:nvPicPr>
        <p:blipFill>
          <a:blip r:embed="rId4">
            <a:alphaModFix/>
          </a:blip>
          <a:stretch>
            <a:fillRect/>
          </a:stretch>
        </p:blipFill>
        <p:spPr>
          <a:xfrm>
            <a:off x="3689975" y="1074975"/>
            <a:ext cx="5029914" cy="3530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1633975" y="393750"/>
            <a:ext cx="2684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Related Works</a:t>
            </a:r>
            <a:endParaRPr b="1" sz="3000">
              <a:latin typeface="Lato"/>
              <a:ea typeface="Lato"/>
              <a:cs typeface="Lato"/>
              <a:sym typeface="Lato"/>
            </a:endParaRPr>
          </a:p>
        </p:txBody>
      </p:sp>
      <p:sp>
        <p:nvSpPr>
          <p:cNvPr id="218" name="Google Shape;218;p31"/>
          <p:cNvSpPr txBox="1"/>
          <p:nvPr>
            <p:ph idx="1" type="body"/>
          </p:nvPr>
        </p:nvSpPr>
        <p:spPr>
          <a:xfrm>
            <a:off x="1425450" y="1238475"/>
            <a:ext cx="6973500" cy="33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hlink"/>
                </a:solidFill>
                <a:hlinkClick r:id="rId3"/>
              </a:rPr>
              <a:t>Bilateral Multi-Perspective Matching for Natural Language Sentences</a:t>
            </a:r>
            <a:r>
              <a:rPr lang="en" sz="1400" u="sng">
                <a:solidFill>
                  <a:schemeClr val="hlink"/>
                </a:solidFill>
                <a:hlinkClick r:id="rId4"/>
              </a:rPr>
              <a:t>:</a:t>
            </a:r>
            <a:endParaRPr sz="1400"/>
          </a:p>
          <a:p>
            <a:pPr indent="0" lvl="0" marL="0" rtl="0" algn="l">
              <a:spcBef>
                <a:spcPts val="1200"/>
              </a:spcBef>
              <a:spcAft>
                <a:spcPts val="0"/>
              </a:spcAft>
              <a:buNone/>
            </a:pPr>
            <a:r>
              <a:rPr lang="en" sz="1400"/>
              <a:t>Wang et al. shared a multi perspective approach to match all time-steps of a  sentence to </a:t>
            </a:r>
            <a:r>
              <a:rPr lang="en" sz="1400"/>
              <a:t>all time-steps of another sentence. They proposed use of Bi-LSTM encoder, four different matching techniques  and finally an LSTM to aggregate the result of all matching techniques. We have used this approach to find attention between context text and entity.</a:t>
            </a:r>
            <a:endParaRPr sz="1400"/>
          </a:p>
          <a:p>
            <a:pPr indent="0" lvl="0" marL="0" rtl="0" algn="l">
              <a:spcBef>
                <a:spcPts val="1200"/>
              </a:spcBef>
              <a:spcAft>
                <a:spcPts val="1200"/>
              </a:spcAft>
              <a:buNone/>
            </a:pPr>
            <a:r>
              <a:t/>
            </a:r>
            <a:endParaRPr sz="14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1633975" y="393750"/>
            <a:ext cx="2684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Related Works</a:t>
            </a:r>
            <a:endParaRPr b="1" sz="3000">
              <a:latin typeface="Lato"/>
              <a:ea typeface="Lato"/>
              <a:cs typeface="Lato"/>
              <a:sym typeface="Lato"/>
            </a:endParaRPr>
          </a:p>
        </p:txBody>
      </p:sp>
      <p:pic>
        <p:nvPicPr>
          <p:cNvPr id="224" name="Google Shape;224;p32"/>
          <p:cNvPicPr preferRelativeResize="0"/>
          <p:nvPr/>
        </p:nvPicPr>
        <p:blipFill>
          <a:blip r:embed="rId3">
            <a:alphaModFix/>
          </a:blip>
          <a:stretch>
            <a:fillRect/>
          </a:stretch>
        </p:blipFill>
        <p:spPr>
          <a:xfrm>
            <a:off x="2009024" y="478999"/>
            <a:ext cx="5354829" cy="466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1633975" y="393750"/>
            <a:ext cx="2684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Lato"/>
                <a:ea typeface="Lato"/>
                <a:cs typeface="Lato"/>
                <a:sym typeface="Lato"/>
              </a:rPr>
              <a:t>Related Works</a:t>
            </a:r>
            <a:endParaRPr b="1" sz="3000">
              <a:latin typeface="Lato"/>
              <a:ea typeface="Lato"/>
              <a:cs typeface="Lato"/>
              <a:sym typeface="Lato"/>
            </a:endParaRPr>
          </a:p>
        </p:txBody>
      </p:sp>
      <p:sp>
        <p:nvSpPr>
          <p:cNvPr id="230" name="Google Shape;230;p33"/>
          <p:cNvSpPr txBox="1"/>
          <p:nvPr>
            <p:ph idx="1" type="body"/>
          </p:nvPr>
        </p:nvSpPr>
        <p:spPr>
          <a:xfrm>
            <a:off x="1956050" y="1169775"/>
            <a:ext cx="6973500" cy="33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chemeClr val="hlink"/>
                </a:solidFill>
                <a:hlinkClick r:id="rId3"/>
              </a:rPr>
              <a:t>Entity-sensitive attention and fusion network for entity-level multimodal sentiment classification</a:t>
            </a:r>
            <a:r>
              <a:rPr lang="en" sz="1400" u="sng">
                <a:solidFill>
                  <a:schemeClr val="hlink"/>
                </a:solidFill>
                <a:hlinkClick r:id="rId4"/>
              </a:rPr>
              <a:t>:</a:t>
            </a:r>
            <a:endParaRPr sz="1400"/>
          </a:p>
          <a:p>
            <a:pPr indent="0" lvl="0" marL="0" rtl="0" algn="l">
              <a:spcBef>
                <a:spcPts val="1200"/>
              </a:spcBef>
              <a:spcAft>
                <a:spcPts val="0"/>
              </a:spcAft>
              <a:buNone/>
            </a:pPr>
            <a:r>
              <a:rPr lang="en" sz="1400"/>
              <a:t>Yu et al. suggested an approach to combine entity, context and visual features into one representation and use multiclass classification on it. The approach focuses on </a:t>
            </a:r>
            <a:r>
              <a:rPr lang="en" sz="1400"/>
              <a:t>attending</a:t>
            </a:r>
            <a:r>
              <a:rPr lang="en" sz="1400"/>
              <a:t> context and entity first and then finding  visual feature </a:t>
            </a:r>
            <a:r>
              <a:rPr lang="en" sz="1400"/>
              <a:t>alignment</a:t>
            </a:r>
            <a:r>
              <a:rPr lang="en" sz="1400"/>
              <a:t> with the context-entity attention.</a:t>
            </a:r>
            <a:endParaRPr sz="1400"/>
          </a:p>
          <a:p>
            <a:pPr indent="0" lvl="0" marL="0" rtl="0" algn="l">
              <a:spcBef>
                <a:spcPts val="1200"/>
              </a:spcBef>
              <a:spcAft>
                <a:spcPts val="1200"/>
              </a:spcAft>
              <a:buNone/>
            </a:pPr>
            <a:r>
              <a:rPr lang="en" sz="1400"/>
              <a:t>The </a:t>
            </a:r>
            <a:r>
              <a:rPr lang="en" sz="1400"/>
              <a:t>approach</a:t>
            </a:r>
            <a:r>
              <a:rPr lang="en" sz="1400"/>
              <a:t> focuses heavily on finding the left and right context. In our scenario the entity text is missing in the OCR output so we have use BiMPM </a:t>
            </a:r>
            <a:r>
              <a:rPr lang="en" sz="1400"/>
              <a:t>approach</a:t>
            </a:r>
            <a:r>
              <a:rPr lang="en" sz="1400"/>
              <a:t> to </a:t>
            </a:r>
            <a:r>
              <a:rPr lang="en" sz="1400"/>
              <a:t>align</a:t>
            </a:r>
            <a:r>
              <a:rPr lang="en" sz="1400"/>
              <a:t> the context and entity. We have used Yu et al. approach to extract visual features from the image and combine with </a:t>
            </a:r>
            <a:r>
              <a:rPr lang="en" sz="1400"/>
              <a:t>context-entity attention.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